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02" r:id="rId2"/>
    <p:sldId id="257" r:id="rId3"/>
    <p:sldId id="259" r:id="rId4"/>
    <p:sldId id="3314" r:id="rId5"/>
    <p:sldId id="258" r:id="rId6"/>
    <p:sldId id="3305" r:id="rId7"/>
    <p:sldId id="3315" r:id="rId8"/>
    <p:sldId id="3304" r:id="rId9"/>
    <p:sldId id="3306" r:id="rId10"/>
    <p:sldId id="3307" r:id="rId11"/>
    <p:sldId id="3308" r:id="rId12"/>
    <p:sldId id="3309" r:id="rId13"/>
    <p:sldId id="3310" r:id="rId14"/>
    <p:sldId id="3316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966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031649-1DE1-461B-9F74-C418DEEFCFF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B6CD63A-B5B0-4D4B-9403-E8DF76B26161}">
      <dgm:prSet phldrT="[Κείμενο]"/>
      <dgm:spPr/>
      <dgm:t>
        <a:bodyPr/>
        <a:lstStyle/>
        <a:p>
          <a:r>
            <a:rPr lang="el-GR" dirty="0">
              <a:latin typeface="Univers Condensed" panose="020B0506020202050204" pitchFamily="34" charset="0"/>
            </a:rPr>
            <a:t>Σκοπός</a:t>
          </a:r>
        </a:p>
      </dgm:t>
    </dgm:pt>
    <dgm:pt modelId="{D2696536-631D-494C-B1A4-ED97C3C2F338}" type="parTrans" cxnId="{03219C15-5ED9-41F6-8447-A1FAA1685786}">
      <dgm:prSet/>
      <dgm:spPr/>
      <dgm:t>
        <a:bodyPr/>
        <a:lstStyle/>
        <a:p>
          <a:endParaRPr lang="el-GR"/>
        </a:p>
      </dgm:t>
    </dgm:pt>
    <dgm:pt modelId="{4AD1BEE3-8901-43C7-A278-55FA86DBFE4A}" type="sibTrans" cxnId="{03219C15-5ED9-41F6-8447-A1FAA1685786}">
      <dgm:prSet/>
      <dgm:spPr/>
      <dgm:t>
        <a:bodyPr/>
        <a:lstStyle/>
        <a:p>
          <a:endParaRPr lang="el-GR"/>
        </a:p>
      </dgm:t>
    </dgm:pt>
    <dgm:pt modelId="{E5FAB5DF-179D-499A-B62F-CB94DA39D8E4}">
      <dgm:prSet phldrT="[Κείμενο]"/>
      <dgm:spPr/>
      <dgm:t>
        <a:bodyPr/>
        <a:lstStyle/>
        <a:p>
          <a:r>
            <a:rPr lang="el-GR" dirty="0">
              <a:latin typeface="Univers Condensed" panose="020B0506020202050204" pitchFamily="34" charset="0"/>
            </a:rPr>
            <a:t>Διοργάνωση</a:t>
          </a:r>
        </a:p>
      </dgm:t>
    </dgm:pt>
    <dgm:pt modelId="{07B9576D-CEAC-4BAD-BA64-4F07C32E8A38}" type="parTrans" cxnId="{53A65B1C-746A-4837-992B-409B0C60E7B1}">
      <dgm:prSet/>
      <dgm:spPr/>
      <dgm:t>
        <a:bodyPr/>
        <a:lstStyle/>
        <a:p>
          <a:endParaRPr lang="el-GR"/>
        </a:p>
      </dgm:t>
    </dgm:pt>
    <dgm:pt modelId="{7E825DC0-EE84-4FAF-B310-0E3179C23B02}" type="sibTrans" cxnId="{53A65B1C-746A-4837-992B-409B0C60E7B1}">
      <dgm:prSet/>
      <dgm:spPr/>
      <dgm:t>
        <a:bodyPr/>
        <a:lstStyle/>
        <a:p>
          <a:endParaRPr lang="el-GR"/>
        </a:p>
      </dgm:t>
    </dgm:pt>
    <dgm:pt modelId="{9FC1EA08-584B-4099-A4AF-7DA3A40F01BE}">
      <dgm:prSet phldrT="[Κείμενο]"/>
      <dgm:spPr/>
      <dgm:t>
        <a:bodyPr/>
        <a:lstStyle/>
        <a:p>
          <a:r>
            <a:rPr lang="el-GR" dirty="0">
              <a:latin typeface="Univers Condensed" panose="020B0506020202050204" pitchFamily="34" charset="0"/>
            </a:rPr>
            <a:t>Διάρθρωση Συνεδρίου</a:t>
          </a:r>
        </a:p>
      </dgm:t>
    </dgm:pt>
    <dgm:pt modelId="{771F22E6-C9E5-4C36-B69C-58D279E1D985}" type="parTrans" cxnId="{48AC869A-49F4-408E-A924-4EE95719F64B}">
      <dgm:prSet/>
      <dgm:spPr/>
      <dgm:t>
        <a:bodyPr/>
        <a:lstStyle/>
        <a:p>
          <a:endParaRPr lang="el-GR"/>
        </a:p>
      </dgm:t>
    </dgm:pt>
    <dgm:pt modelId="{03E71C61-20DF-4B30-A519-BFD8F6B1AB39}" type="sibTrans" cxnId="{48AC869A-49F4-408E-A924-4EE95719F64B}">
      <dgm:prSet/>
      <dgm:spPr/>
      <dgm:t>
        <a:bodyPr/>
        <a:lstStyle/>
        <a:p>
          <a:endParaRPr lang="el-GR"/>
        </a:p>
      </dgm:t>
    </dgm:pt>
    <dgm:pt modelId="{EDDF56B2-4A81-450D-AD13-782CD7474831}">
      <dgm:prSet phldrT="[Κείμενο]"/>
      <dgm:spPr/>
      <dgm:t>
        <a:bodyPr/>
        <a:lstStyle/>
        <a:p>
          <a:r>
            <a:rPr lang="el-GR" dirty="0">
              <a:latin typeface="Univers Condensed" panose="020B0506020202050204" pitchFamily="34" charset="0"/>
            </a:rPr>
            <a:t>Ορκωμοσία</a:t>
          </a:r>
        </a:p>
      </dgm:t>
    </dgm:pt>
    <dgm:pt modelId="{2D252BA6-9514-46ED-ACD6-9F26910A7750}" type="parTrans" cxnId="{63A8BECD-0D24-4904-9613-E36CDF7D3713}">
      <dgm:prSet/>
      <dgm:spPr/>
      <dgm:t>
        <a:bodyPr/>
        <a:lstStyle/>
        <a:p>
          <a:endParaRPr lang="el-GR"/>
        </a:p>
      </dgm:t>
    </dgm:pt>
    <dgm:pt modelId="{499A915D-D5B2-451F-94FE-997B76E2DFF4}" type="sibTrans" cxnId="{63A8BECD-0D24-4904-9613-E36CDF7D3713}">
      <dgm:prSet/>
      <dgm:spPr/>
      <dgm:t>
        <a:bodyPr/>
        <a:lstStyle/>
        <a:p>
          <a:endParaRPr lang="el-GR"/>
        </a:p>
      </dgm:t>
    </dgm:pt>
    <dgm:pt modelId="{DB1EB87E-C2FF-4A13-B89D-30D7B34BC447}" type="pres">
      <dgm:prSet presAssocID="{D7031649-1DE1-461B-9F74-C418DEEFCFF6}" presName="Name0" presStyleCnt="0">
        <dgm:presLayoutVars>
          <dgm:dir/>
          <dgm:resizeHandles val="exact"/>
        </dgm:presLayoutVars>
      </dgm:prSet>
      <dgm:spPr/>
    </dgm:pt>
    <dgm:pt modelId="{717AF8A5-7BED-47ED-9049-B35CD4B1FB97}" type="pres">
      <dgm:prSet presAssocID="{8B6CD63A-B5B0-4D4B-9403-E8DF76B26161}" presName="compNode" presStyleCnt="0"/>
      <dgm:spPr/>
    </dgm:pt>
    <dgm:pt modelId="{C54E6050-27FC-40B5-AD82-E794BD8C429E}" type="pres">
      <dgm:prSet presAssocID="{8B6CD63A-B5B0-4D4B-9403-E8DF76B26161}" presName="pictRect" presStyleLbl="node1" presStyleIdx="0" presStyleCnt="4" custLinFactNeighborX="11822" custLinFactNeighborY="-389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Ηλιακό σύστημα"/>
        </a:ext>
      </dgm:extLst>
    </dgm:pt>
    <dgm:pt modelId="{E0DC3FDC-FB5D-4628-A895-241F98F1EC9B}" type="pres">
      <dgm:prSet presAssocID="{8B6CD63A-B5B0-4D4B-9403-E8DF76B26161}" presName="textRect" presStyleLbl="revTx" presStyleIdx="0" presStyleCnt="4" custLinFactX="24868" custLinFactNeighborX="100000" custLinFactNeighborY="15299">
        <dgm:presLayoutVars>
          <dgm:bulletEnabled val="1"/>
        </dgm:presLayoutVars>
      </dgm:prSet>
      <dgm:spPr/>
    </dgm:pt>
    <dgm:pt modelId="{9E6233BC-0EC0-4E20-B5B5-ADE9BDBD4104}" type="pres">
      <dgm:prSet presAssocID="{4AD1BEE3-8901-43C7-A278-55FA86DBFE4A}" presName="sibTrans" presStyleLbl="sibTrans2D1" presStyleIdx="0" presStyleCnt="0"/>
      <dgm:spPr/>
    </dgm:pt>
    <dgm:pt modelId="{81BB4A49-237E-42F1-99C5-A984072AD640}" type="pres">
      <dgm:prSet presAssocID="{E5FAB5DF-179D-499A-B62F-CB94DA39D8E4}" presName="compNode" presStyleCnt="0"/>
      <dgm:spPr/>
    </dgm:pt>
    <dgm:pt modelId="{8D5271BB-DEDF-4DE6-BD2F-9308E58CDA43}" type="pres">
      <dgm:prSet presAssocID="{E5FAB5DF-179D-499A-B62F-CB94DA39D8E4}" presName="pictRect" presStyleLbl="node1" presStyleIdx="1" presStyleCnt="4" custScaleY="97516" custLinFactNeighborX="12635" custLinFactNeighborY="-45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Στόχος"/>
        </a:ext>
      </dgm:extLst>
    </dgm:pt>
    <dgm:pt modelId="{FEBBF2DB-F691-4A89-8B31-4DE139E3D41B}" type="pres">
      <dgm:prSet presAssocID="{E5FAB5DF-179D-499A-B62F-CB94DA39D8E4}" presName="textRect" presStyleLbl="revTx" presStyleIdx="1" presStyleCnt="4" custLinFactNeighborX="-97824" custLinFactNeighborY="2662">
        <dgm:presLayoutVars>
          <dgm:bulletEnabled val="1"/>
        </dgm:presLayoutVars>
      </dgm:prSet>
      <dgm:spPr/>
    </dgm:pt>
    <dgm:pt modelId="{8F1F8838-8D38-4844-A820-DE6F6DBBB813}" type="pres">
      <dgm:prSet presAssocID="{7E825DC0-EE84-4FAF-B310-0E3179C23B02}" presName="sibTrans" presStyleLbl="sibTrans2D1" presStyleIdx="0" presStyleCnt="0"/>
      <dgm:spPr/>
    </dgm:pt>
    <dgm:pt modelId="{11104084-0C53-49F0-92D8-800C6174F938}" type="pres">
      <dgm:prSet presAssocID="{9FC1EA08-584B-4099-A4AF-7DA3A40F01BE}" presName="compNode" presStyleCnt="0"/>
      <dgm:spPr/>
    </dgm:pt>
    <dgm:pt modelId="{B9AA1265-FB96-4526-9B04-CB95CF171400}" type="pres">
      <dgm:prSet presAssocID="{9FC1EA08-584B-4099-A4AF-7DA3A40F01BE}" presName="pict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Κύκλοι με βέλη"/>
        </a:ext>
      </dgm:extLst>
    </dgm:pt>
    <dgm:pt modelId="{0C0F038E-4DD6-4E1D-8BF3-D05D0BFD2485}" type="pres">
      <dgm:prSet presAssocID="{9FC1EA08-584B-4099-A4AF-7DA3A40F01BE}" presName="textRect" presStyleLbl="revTx" presStyleIdx="2" presStyleCnt="4">
        <dgm:presLayoutVars>
          <dgm:bulletEnabled val="1"/>
        </dgm:presLayoutVars>
      </dgm:prSet>
      <dgm:spPr/>
    </dgm:pt>
    <dgm:pt modelId="{420B91BA-D437-4DB9-B95E-EBCFCA80D453}" type="pres">
      <dgm:prSet presAssocID="{03E71C61-20DF-4B30-A519-BFD8F6B1AB39}" presName="sibTrans" presStyleLbl="sibTrans2D1" presStyleIdx="0" presStyleCnt="0"/>
      <dgm:spPr/>
    </dgm:pt>
    <dgm:pt modelId="{933DD4C2-9F37-4DC4-9BC2-FF3DD32B8ABA}" type="pres">
      <dgm:prSet presAssocID="{EDDF56B2-4A81-450D-AD13-782CD7474831}" presName="compNode" presStyleCnt="0"/>
      <dgm:spPr/>
    </dgm:pt>
    <dgm:pt modelId="{973A5566-7326-47DA-8C95-B366B52F5925}" type="pres">
      <dgm:prSet presAssocID="{EDDF56B2-4A81-450D-AD13-782CD7474831}" presName="pict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Καπέλο αποφοίτησης"/>
        </a:ext>
      </dgm:extLst>
    </dgm:pt>
    <dgm:pt modelId="{137DE46B-450E-4B29-B0BC-DCE25311A6DD}" type="pres">
      <dgm:prSet presAssocID="{EDDF56B2-4A81-450D-AD13-782CD747483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03219C15-5ED9-41F6-8447-A1FAA1685786}" srcId="{D7031649-1DE1-461B-9F74-C418DEEFCFF6}" destId="{8B6CD63A-B5B0-4D4B-9403-E8DF76B26161}" srcOrd="0" destOrd="0" parTransId="{D2696536-631D-494C-B1A4-ED97C3C2F338}" sibTransId="{4AD1BEE3-8901-43C7-A278-55FA86DBFE4A}"/>
    <dgm:cxn modelId="{53A65B1C-746A-4837-992B-409B0C60E7B1}" srcId="{D7031649-1DE1-461B-9F74-C418DEEFCFF6}" destId="{E5FAB5DF-179D-499A-B62F-CB94DA39D8E4}" srcOrd="1" destOrd="0" parTransId="{07B9576D-CEAC-4BAD-BA64-4F07C32E8A38}" sibTransId="{7E825DC0-EE84-4FAF-B310-0E3179C23B02}"/>
    <dgm:cxn modelId="{38D9875B-4800-4511-8E4A-7479DDD82E61}" type="presOf" srcId="{9FC1EA08-584B-4099-A4AF-7DA3A40F01BE}" destId="{0C0F038E-4DD6-4E1D-8BF3-D05D0BFD2485}" srcOrd="0" destOrd="0" presId="urn:microsoft.com/office/officeart/2005/8/layout/pList1"/>
    <dgm:cxn modelId="{97704141-4E8D-48DA-A7A5-CA3A6EC9642D}" type="presOf" srcId="{8B6CD63A-B5B0-4D4B-9403-E8DF76B26161}" destId="{E0DC3FDC-FB5D-4628-A895-241F98F1EC9B}" srcOrd="0" destOrd="0" presId="urn:microsoft.com/office/officeart/2005/8/layout/pList1"/>
    <dgm:cxn modelId="{5D069345-BBFC-4B4B-838C-895E1951F4E0}" type="presOf" srcId="{E5FAB5DF-179D-499A-B62F-CB94DA39D8E4}" destId="{FEBBF2DB-F691-4A89-8B31-4DE139E3D41B}" srcOrd="0" destOrd="0" presId="urn:microsoft.com/office/officeart/2005/8/layout/pList1"/>
    <dgm:cxn modelId="{6B8D5468-008B-4400-9A30-F205AA09E695}" type="presOf" srcId="{03E71C61-20DF-4B30-A519-BFD8F6B1AB39}" destId="{420B91BA-D437-4DB9-B95E-EBCFCA80D453}" srcOrd="0" destOrd="0" presId="urn:microsoft.com/office/officeart/2005/8/layout/pList1"/>
    <dgm:cxn modelId="{C77FC768-0445-478A-94A6-C90A66428F4A}" type="presOf" srcId="{EDDF56B2-4A81-450D-AD13-782CD7474831}" destId="{137DE46B-450E-4B29-B0BC-DCE25311A6DD}" srcOrd="0" destOrd="0" presId="urn:microsoft.com/office/officeart/2005/8/layout/pList1"/>
    <dgm:cxn modelId="{F5A7376B-2E66-4D1B-837E-62C12B8010AB}" type="presOf" srcId="{4AD1BEE3-8901-43C7-A278-55FA86DBFE4A}" destId="{9E6233BC-0EC0-4E20-B5B5-ADE9BDBD4104}" srcOrd="0" destOrd="0" presId="urn:microsoft.com/office/officeart/2005/8/layout/pList1"/>
    <dgm:cxn modelId="{48AC869A-49F4-408E-A924-4EE95719F64B}" srcId="{D7031649-1DE1-461B-9F74-C418DEEFCFF6}" destId="{9FC1EA08-584B-4099-A4AF-7DA3A40F01BE}" srcOrd="2" destOrd="0" parTransId="{771F22E6-C9E5-4C36-B69C-58D279E1D985}" sibTransId="{03E71C61-20DF-4B30-A519-BFD8F6B1AB39}"/>
    <dgm:cxn modelId="{63A8BECD-0D24-4904-9613-E36CDF7D3713}" srcId="{D7031649-1DE1-461B-9F74-C418DEEFCFF6}" destId="{EDDF56B2-4A81-450D-AD13-782CD7474831}" srcOrd="3" destOrd="0" parTransId="{2D252BA6-9514-46ED-ACD6-9F26910A7750}" sibTransId="{499A915D-D5B2-451F-94FE-997B76E2DFF4}"/>
    <dgm:cxn modelId="{3DC4FDCD-EBC9-4C45-980E-FE9363E8DF5D}" type="presOf" srcId="{7E825DC0-EE84-4FAF-B310-0E3179C23B02}" destId="{8F1F8838-8D38-4844-A820-DE6F6DBBB813}" srcOrd="0" destOrd="0" presId="urn:microsoft.com/office/officeart/2005/8/layout/pList1"/>
    <dgm:cxn modelId="{5C5C67E6-F4B2-4E82-96B8-F503D064EC78}" type="presOf" srcId="{D7031649-1DE1-461B-9F74-C418DEEFCFF6}" destId="{DB1EB87E-C2FF-4A13-B89D-30D7B34BC447}" srcOrd="0" destOrd="0" presId="urn:microsoft.com/office/officeart/2005/8/layout/pList1"/>
    <dgm:cxn modelId="{77901E7F-0A24-41E5-B9B7-B22797F49C72}" type="presParOf" srcId="{DB1EB87E-C2FF-4A13-B89D-30D7B34BC447}" destId="{717AF8A5-7BED-47ED-9049-B35CD4B1FB97}" srcOrd="0" destOrd="0" presId="urn:microsoft.com/office/officeart/2005/8/layout/pList1"/>
    <dgm:cxn modelId="{86E1559D-11CD-44A3-8E5E-E5FC4A1136F5}" type="presParOf" srcId="{717AF8A5-7BED-47ED-9049-B35CD4B1FB97}" destId="{C54E6050-27FC-40B5-AD82-E794BD8C429E}" srcOrd="0" destOrd="0" presId="urn:microsoft.com/office/officeart/2005/8/layout/pList1"/>
    <dgm:cxn modelId="{B0191F38-E8E8-4D79-A241-835595BE0B4C}" type="presParOf" srcId="{717AF8A5-7BED-47ED-9049-B35CD4B1FB97}" destId="{E0DC3FDC-FB5D-4628-A895-241F98F1EC9B}" srcOrd="1" destOrd="0" presId="urn:microsoft.com/office/officeart/2005/8/layout/pList1"/>
    <dgm:cxn modelId="{3B8F9127-1987-402D-9341-CF4EAF91E979}" type="presParOf" srcId="{DB1EB87E-C2FF-4A13-B89D-30D7B34BC447}" destId="{9E6233BC-0EC0-4E20-B5B5-ADE9BDBD4104}" srcOrd="1" destOrd="0" presId="urn:microsoft.com/office/officeart/2005/8/layout/pList1"/>
    <dgm:cxn modelId="{1B15CFF8-CEEA-49FA-88E3-EA204DEFEFE6}" type="presParOf" srcId="{DB1EB87E-C2FF-4A13-B89D-30D7B34BC447}" destId="{81BB4A49-237E-42F1-99C5-A984072AD640}" srcOrd="2" destOrd="0" presId="urn:microsoft.com/office/officeart/2005/8/layout/pList1"/>
    <dgm:cxn modelId="{95291D38-25F7-4487-8504-01BBFC8A3C71}" type="presParOf" srcId="{81BB4A49-237E-42F1-99C5-A984072AD640}" destId="{8D5271BB-DEDF-4DE6-BD2F-9308E58CDA43}" srcOrd="0" destOrd="0" presId="urn:microsoft.com/office/officeart/2005/8/layout/pList1"/>
    <dgm:cxn modelId="{CA2D8925-56BC-4EE2-8D8A-47359BF3FFC7}" type="presParOf" srcId="{81BB4A49-237E-42F1-99C5-A984072AD640}" destId="{FEBBF2DB-F691-4A89-8B31-4DE139E3D41B}" srcOrd="1" destOrd="0" presId="urn:microsoft.com/office/officeart/2005/8/layout/pList1"/>
    <dgm:cxn modelId="{2132DA34-7713-47A9-AFEC-881AD97BC6C3}" type="presParOf" srcId="{DB1EB87E-C2FF-4A13-B89D-30D7B34BC447}" destId="{8F1F8838-8D38-4844-A820-DE6F6DBBB813}" srcOrd="3" destOrd="0" presId="urn:microsoft.com/office/officeart/2005/8/layout/pList1"/>
    <dgm:cxn modelId="{F90D82D3-B61D-40CE-9586-5689DDD4C623}" type="presParOf" srcId="{DB1EB87E-C2FF-4A13-B89D-30D7B34BC447}" destId="{11104084-0C53-49F0-92D8-800C6174F938}" srcOrd="4" destOrd="0" presId="urn:microsoft.com/office/officeart/2005/8/layout/pList1"/>
    <dgm:cxn modelId="{AD982C79-5FB2-4F3B-845B-06A37AAA187F}" type="presParOf" srcId="{11104084-0C53-49F0-92D8-800C6174F938}" destId="{B9AA1265-FB96-4526-9B04-CB95CF171400}" srcOrd="0" destOrd="0" presId="urn:microsoft.com/office/officeart/2005/8/layout/pList1"/>
    <dgm:cxn modelId="{E9894A75-F123-4E45-800D-B0CAE8BF76BF}" type="presParOf" srcId="{11104084-0C53-49F0-92D8-800C6174F938}" destId="{0C0F038E-4DD6-4E1D-8BF3-D05D0BFD2485}" srcOrd="1" destOrd="0" presId="urn:microsoft.com/office/officeart/2005/8/layout/pList1"/>
    <dgm:cxn modelId="{49DB0C6E-8C70-41A5-8D96-F6D42582009E}" type="presParOf" srcId="{DB1EB87E-C2FF-4A13-B89D-30D7B34BC447}" destId="{420B91BA-D437-4DB9-B95E-EBCFCA80D453}" srcOrd="5" destOrd="0" presId="urn:microsoft.com/office/officeart/2005/8/layout/pList1"/>
    <dgm:cxn modelId="{88B1966D-AB9F-4B2E-986D-E24B8B5C7000}" type="presParOf" srcId="{DB1EB87E-C2FF-4A13-B89D-30D7B34BC447}" destId="{933DD4C2-9F37-4DC4-9BC2-FF3DD32B8ABA}" srcOrd="6" destOrd="0" presId="urn:microsoft.com/office/officeart/2005/8/layout/pList1"/>
    <dgm:cxn modelId="{00D71BAF-076C-4CE9-BD4A-117712765A2A}" type="presParOf" srcId="{933DD4C2-9F37-4DC4-9BC2-FF3DD32B8ABA}" destId="{973A5566-7326-47DA-8C95-B366B52F5925}" srcOrd="0" destOrd="0" presId="urn:microsoft.com/office/officeart/2005/8/layout/pList1"/>
    <dgm:cxn modelId="{1239F680-7375-47A1-8513-5D1401F2460C}" type="presParOf" srcId="{933DD4C2-9F37-4DC4-9BC2-FF3DD32B8ABA}" destId="{137DE46B-450E-4B29-B0BC-DCE25311A6D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E6050-27FC-40B5-AD82-E794BD8C429E}">
      <dsp:nvSpPr>
        <dsp:cNvPr id="0" name=""/>
        <dsp:cNvSpPr/>
      </dsp:nvSpPr>
      <dsp:spPr>
        <a:xfrm>
          <a:off x="336260" y="92554"/>
          <a:ext cx="2794682" cy="192553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C3FDC-FB5D-4628-A895-241F98F1EC9B}">
      <dsp:nvSpPr>
        <dsp:cNvPr id="0" name=""/>
        <dsp:cNvSpPr/>
      </dsp:nvSpPr>
      <dsp:spPr>
        <a:xfrm>
          <a:off x="3495537" y="2251695"/>
          <a:ext cx="2794682" cy="103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>
              <a:latin typeface="Univers Condensed" panose="020B0506020202050204" pitchFamily="34" charset="0"/>
            </a:rPr>
            <a:t>Σκοπός</a:t>
          </a:r>
        </a:p>
      </dsp:txBody>
      <dsp:txXfrm>
        <a:off x="3495537" y="2251695"/>
        <a:ext cx="2794682" cy="1036827"/>
      </dsp:txXfrm>
    </dsp:sp>
    <dsp:sp modelId="{8D5271BB-DEDF-4DE6-BD2F-9308E58CDA43}">
      <dsp:nvSpPr>
        <dsp:cNvPr id="0" name=""/>
        <dsp:cNvSpPr/>
      </dsp:nvSpPr>
      <dsp:spPr>
        <a:xfrm>
          <a:off x="3433249" y="92554"/>
          <a:ext cx="2794682" cy="187770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BF2DB-F691-4A89-8B31-4DE139E3D41B}">
      <dsp:nvSpPr>
        <dsp:cNvPr id="0" name=""/>
        <dsp:cNvSpPr/>
      </dsp:nvSpPr>
      <dsp:spPr>
        <a:xfrm>
          <a:off x="346270" y="2108714"/>
          <a:ext cx="2794682" cy="103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>
              <a:latin typeface="Univers Condensed" panose="020B0506020202050204" pitchFamily="34" charset="0"/>
            </a:rPr>
            <a:t>Διοργάνωση</a:t>
          </a:r>
        </a:p>
      </dsp:txBody>
      <dsp:txXfrm>
        <a:off x="346270" y="2108714"/>
        <a:ext cx="2794682" cy="1036827"/>
      </dsp:txXfrm>
    </dsp:sp>
    <dsp:sp modelId="{B9AA1265-FB96-4526-9B04-CB95CF171400}">
      <dsp:nvSpPr>
        <dsp:cNvPr id="0" name=""/>
        <dsp:cNvSpPr/>
      </dsp:nvSpPr>
      <dsp:spPr>
        <a:xfrm>
          <a:off x="6154409" y="167535"/>
          <a:ext cx="2794682" cy="1925536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F038E-4DD6-4E1D-8BF3-D05D0BFD2485}">
      <dsp:nvSpPr>
        <dsp:cNvPr id="0" name=""/>
        <dsp:cNvSpPr/>
      </dsp:nvSpPr>
      <dsp:spPr>
        <a:xfrm>
          <a:off x="6154409" y="2093071"/>
          <a:ext cx="2794682" cy="103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>
              <a:latin typeface="Univers Condensed" panose="020B0506020202050204" pitchFamily="34" charset="0"/>
            </a:rPr>
            <a:t>Διάρθρωση Συνεδρίου</a:t>
          </a:r>
        </a:p>
      </dsp:txBody>
      <dsp:txXfrm>
        <a:off x="6154409" y="2093071"/>
        <a:ext cx="2794682" cy="1036827"/>
      </dsp:txXfrm>
    </dsp:sp>
    <dsp:sp modelId="{973A5566-7326-47DA-8C95-B366B52F5925}">
      <dsp:nvSpPr>
        <dsp:cNvPr id="0" name=""/>
        <dsp:cNvSpPr/>
      </dsp:nvSpPr>
      <dsp:spPr>
        <a:xfrm>
          <a:off x="9228678" y="167535"/>
          <a:ext cx="2794682" cy="1925536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DE46B-450E-4B29-B0BC-DCE25311A6DD}">
      <dsp:nvSpPr>
        <dsp:cNvPr id="0" name=""/>
        <dsp:cNvSpPr/>
      </dsp:nvSpPr>
      <dsp:spPr>
        <a:xfrm>
          <a:off x="9228678" y="2093071"/>
          <a:ext cx="2794682" cy="1036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>
              <a:latin typeface="Univers Condensed" panose="020B0506020202050204" pitchFamily="34" charset="0"/>
            </a:rPr>
            <a:t>Ορκωμοσία</a:t>
          </a:r>
        </a:p>
      </dsp:txBody>
      <dsp:txXfrm>
        <a:off x="9228678" y="2093071"/>
        <a:ext cx="2794682" cy="1036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F2B9E-3C1D-4385-9051-8ACD2FB5A170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5AEA-3294-4EA8-945D-19C6F45A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2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1AA6C-49C9-4B68-B479-2350F53E4DC0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918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1AA6C-49C9-4B68-B479-2350F53E4DC0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421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1AA6C-49C9-4B68-B479-2350F53E4DC0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305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D577EA-BF4F-4A78-962B-12E03110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B3ECE87-8FCC-42AB-9604-FD39333A6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472808D-80CA-429D-B29C-FE863600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A24199F-BE85-4766-9599-2DBCD6D6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07E67C-8D02-40E4-B9F6-E6E240D7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232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B84BAE-B756-4394-B7AE-3D311718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37E42A9-3155-4F73-84D3-E101B6C8F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ACC42F6-2C50-4DDA-821C-612B018B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328D70-FADC-4F7C-A451-BAC54136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41859B-612E-4724-9097-ACBB7E64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671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FB388A7-0275-4472-8571-ED5DDD037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55A3385-5AE0-4669-9C30-89A225F12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12B0B9-EE03-4596-811C-31C3B56A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2191EB5-0BB7-4C54-94E7-681546E9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8645FFA-9008-43C9-8F0A-AC621161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1322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B45671-C41E-49CD-B73A-02FF8B25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7977ADB-EE4F-45EC-96AC-16E28C1AA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FAC905-3A61-46BF-805C-FED3D2F9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FABEC38-3F49-4388-A18F-20C36911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BC40A85-C343-4632-984B-1A594425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2223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73A2F1-08A2-461A-A176-0D4C7C0A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CCA4984-D29E-47BA-A88B-759F67028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089E8BD-0F77-4198-86E9-37A2AC43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4F2ECED-28B1-4C36-AF79-44AB84F4D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CBB8648-E9AC-474B-B228-E6CD21CE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570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8C3EE7-C756-4C10-A67F-EBFDFD141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9C40F7-AFB7-4175-ACB8-C7D85775F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2AEF533-9205-45A2-B1A6-901FED9C4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B69ED2-9612-4F2B-B30F-AB6FCF417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D2C20A9-74B5-4B57-A9DA-A526689C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ACAE843-7CBE-4B5A-B430-325938D6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966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FE7750-58BC-4E23-83CD-F33499A5C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2831259-639A-4382-960B-4002054C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848F4C0-6E40-40B3-8AC6-242FFDDF5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D6CBFCE-ABB3-46C7-9718-16D0DE363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BBA0AF4-DA69-4654-91F5-C9FFAD933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BFCF5BA-96E5-4F69-8D7D-9ED994F6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0AA9C26-88A6-4390-A854-8F36078DC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C8F226-9C31-4D7C-85C4-C7A38F90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849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88B435-5108-42E7-BA16-D3A3E4B2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44411E5-39ED-46B8-B22C-5F21892AC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D9F79C4-9B24-47E0-80E1-C2ECE3F8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8D27290-7307-4086-A84D-4919102A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8473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C3659D1-4C72-4FCF-B17E-85863B91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168366-A965-46E3-9EF7-6838F4025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DC94C28-20EC-44D3-B018-9941EA86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4143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4EFB7F-7F46-4259-B2AD-5F692B25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D8288A-FD86-4121-BC9F-12D80C1AD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21BD8A3-F6E0-450B-92DA-1C5E4A785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F7725A9-4EAA-4C47-BE46-7846BEC4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F03D0E2-C929-4AB9-830C-2045C01E4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8728CC0-84EE-4BCE-8A3C-254944ED4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61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40AE7F-1461-4470-A85D-89323F0C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B9F6396-A452-4910-B5E3-150983746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928EC0B-CBBE-466C-9986-AC9018A3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A7FD4D6-E6DC-4F86-A343-86FA4742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7737991-2E8C-40A5-A447-03CAD29B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FE1358A-DB8D-4332-B3E8-EE5A333F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0076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DFF0793-7EEE-43A6-848A-3AC7D8E2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3CF3A90-319B-45DA-962A-3EA17FDA0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D3DB4A9-8D9A-4969-AD0B-2D703E639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62E42-DE2B-4804-925E-1D80F61D2DF3}" type="datetimeFigureOut">
              <a:rPr lang="el-GR" smtClean="0"/>
              <a:t>23/5/2024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AE2399-F446-430D-9CFA-65B92BDC3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569E0B8-3BFC-48CE-8DBD-0CD5B777B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499CC-B444-443D-A011-B36DD6AF96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042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mogelo.gr/gr/el/ta-nea-mas/megalo-odoiporiko-krhth-edivea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9.png"/><Relationship Id="rId5" Type="http://schemas.openxmlformats.org/officeDocument/2006/relationships/image" Target="../media/image1.jpe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CC9B444-85FB-DFCE-5690-4D16A407E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30" y="4032091"/>
            <a:ext cx="1170663" cy="108910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EA2C04AF-5519-9FA6-AAA2-D674D1819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/>
          <a:stretch/>
        </p:blipFill>
        <p:spPr>
          <a:xfrm>
            <a:off x="8117230" y="5371546"/>
            <a:ext cx="3596022" cy="1460261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7417F5CA-BBA8-5458-263A-36BDB61BE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/>
        </p:blipFill>
        <p:spPr>
          <a:xfrm>
            <a:off x="67851" y="26193"/>
            <a:ext cx="12115545" cy="171878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FFCE986-1009-4DAD-91FA-F862B625D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43" b="72033"/>
          <a:stretch/>
        </p:blipFill>
        <p:spPr>
          <a:xfrm>
            <a:off x="7884000" y="1554293"/>
            <a:ext cx="4276506" cy="609600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8FF4E295-D020-F1B8-2533-DD3A55492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938" r="72501" b="32814"/>
          <a:stretch/>
        </p:blipFill>
        <p:spPr>
          <a:xfrm>
            <a:off x="7887899" y="2321502"/>
            <a:ext cx="4058640" cy="792480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D2D7A005-FE15-2597-DDDC-417E52D909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833" b="42456"/>
          <a:stretch/>
        </p:blipFill>
        <p:spPr>
          <a:xfrm>
            <a:off x="83694" y="1774228"/>
            <a:ext cx="7215668" cy="4284532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6223F63A-94C7-53DC-E5AC-714853E73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" y="6051731"/>
            <a:ext cx="7220023" cy="737958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B348D806-C958-E7A7-5826-C0029EF9F8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3191104"/>
            <a:ext cx="3706901" cy="792480"/>
          </a:xfrm>
          <a:prstGeom prst="rect">
            <a:avLst/>
          </a:prstGeom>
        </p:spPr>
      </p:pic>
      <p:pic>
        <p:nvPicPr>
          <p:cNvPr id="1026" name="Picture 2" descr="Το Χαμόγελο του Παιδιού - Βικιπαίδεια">
            <a:extLst>
              <a:ext uri="{FF2B5EF4-FFF2-40B4-BE49-F238E27FC236}">
                <a16:creationId xmlns:a16="http://schemas.microsoft.com/office/drawing/2014/main" id="{3EE14487-E08D-5E63-4685-FE2C34AD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634" y="3911285"/>
            <a:ext cx="1479905" cy="14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4FD919C-5507-9DA6-5656-E7304F89A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1" y="0"/>
            <a:ext cx="2095682" cy="265199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782D571-AF38-DA95-5F23-ECEEEF3FD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58" r="21874"/>
          <a:stretch/>
        </p:blipFill>
        <p:spPr>
          <a:xfrm>
            <a:off x="284284" y="2821107"/>
            <a:ext cx="1704756" cy="220181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94C926C-F28D-5CF0-C387-C121F85740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/>
          <a:stretch/>
        </p:blipFill>
        <p:spPr>
          <a:xfrm>
            <a:off x="3166861" y="123981"/>
            <a:ext cx="8539364" cy="4251553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8652353-7B16-46F4-FDE3-5FC7EDB87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55E24-3825-0AF9-C07C-433A438EBABC}"/>
              </a:ext>
            </a:extLst>
          </p:cNvPr>
          <p:cNvSpPr txBox="1"/>
          <p:nvPr/>
        </p:nvSpPr>
        <p:spPr>
          <a:xfrm>
            <a:off x="88821" y="5022926"/>
            <a:ext cx="2419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6"/>
              </a:rPr>
              <a:t>https://www.hamogelo.gr/gr/el/ta-nea-mas/megalo-odoiporiko-krhth-edivea/</a:t>
            </a:r>
            <a:endParaRPr lang="el-GR" dirty="0"/>
          </a:p>
          <a:p>
            <a:endParaRPr lang="el-GR" dirty="0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A83A3B9-3B1D-CC4A-2E09-7C3FA5276D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03" y="3625212"/>
            <a:ext cx="8756922" cy="29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9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4FD919C-5507-9DA6-5656-E7304F89A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59" y="-13422"/>
            <a:ext cx="2095682" cy="265199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782D571-AF38-DA95-5F23-ECEEEF3FD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66" t="3109" r="1766" b="-3109"/>
          <a:stretch/>
        </p:blipFill>
        <p:spPr>
          <a:xfrm>
            <a:off x="230895" y="2638568"/>
            <a:ext cx="2022303" cy="2611955"/>
          </a:xfrm>
          <a:prstGeom prst="rect">
            <a:avLst/>
          </a:prstGeom>
        </p:spPr>
      </p:pic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43DD46F3-2755-18DD-D457-B28432FD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98" y="235052"/>
            <a:ext cx="9772048" cy="54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0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6ED896-4E4C-E97D-197E-6C693041EE8E}"/>
              </a:ext>
            </a:extLst>
          </p:cNvPr>
          <p:cNvSpPr txBox="1"/>
          <p:nvPr/>
        </p:nvSpPr>
        <p:spPr>
          <a:xfrm>
            <a:off x="3370727" y="170232"/>
            <a:ext cx="5262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Univers Condensed" panose="020B0506020202050204" pitchFamily="34" charset="0"/>
              </a:rPr>
              <a:t>Το συνέδριο μας σε αριθμούς</a:t>
            </a:r>
          </a:p>
          <a:p>
            <a:endParaRPr lang="el-GR" sz="3200" dirty="0">
              <a:latin typeface="Univers Condensed" panose="020B050602020205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58A2996-56CD-A0CE-629F-53CB90023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6" b="35015"/>
          <a:stretch/>
        </p:blipFill>
        <p:spPr>
          <a:xfrm>
            <a:off x="303775" y="634722"/>
            <a:ext cx="9161555" cy="3130276"/>
          </a:xfrm>
          <a:prstGeom prst="rect">
            <a:avLst/>
          </a:prstGeom>
        </p:spPr>
      </p:pic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0A154FE3-2B23-9DB4-E810-FD2E2C01F3BB}"/>
              </a:ext>
            </a:extLst>
          </p:cNvPr>
          <p:cNvGrpSpPr/>
          <p:nvPr/>
        </p:nvGrpSpPr>
        <p:grpSpPr>
          <a:xfrm>
            <a:off x="1123946" y="4000519"/>
            <a:ext cx="1504950" cy="762000"/>
            <a:chOff x="1933575" y="4552950"/>
            <a:chExt cx="1504950" cy="762000"/>
          </a:xfrm>
        </p:grpSpPr>
        <p:sp>
          <p:nvSpPr>
            <p:cNvPr id="3" name="Διάγραμμα ροής: Καθυστέρηση 2">
              <a:extLst>
                <a:ext uri="{FF2B5EF4-FFF2-40B4-BE49-F238E27FC236}">
                  <a16:creationId xmlns:a16="http://schemas.microsoft.com/office/drawing/2014/main" id="{F4C9F7D2-AC15-8536-14D0-6B36DAEFBBA0}"/>
                </a:ext>
              </a:extLst>
            </p:cNvPr>
            <p:cNvSpPr/>
            <p:nvPr/>
          </p:nvSpPr>
          <p:spPr>
            <a:xfrm>
              <a:off x="1933575" y="4552950"/>
              <a:ext cx="1504950" cy="762000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4F58EB-B0D6-3D38-379D-D78947BF7CF6}"/>
                </a:ext>
              </a:extLst>
            </p:cNvPr>
            <p:cNvSpPr txBox="1"/>
            <p:nvPr/>
          </p:nvSpPr>
          <p:spPr>
            <a:xfrm>
              <a:off x="2176463" y="4693206"/>
              <a:ext cx="96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450+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13FE696-8BB3-836E-4EA4-DC1CD4487BE7}"/>
              </a:ext>
            </a:extLst>
          </p:cNvPr>
          <p:cNvSpPr txBox="1"/>
          <p:nvPr/>
        </p:nvSpPr>
        <p:spPr>
          <a:xfrm>
            <a:off x="856231" y="5086351"/>
            <a:ext cx="1845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l-GR" dirty="0"/>
              <a:t>Εκπαιδευτικοί</a:t>
            </a:r>
          </a:p>
          <a:p>
            <a:pPr marL="342900" indent="-342900">
              <a:buFontTx/>
              <a:buChar char="-"/>
            </a:pPr>
            <a:r>
              <a:rPr lang="el-GR" dirty="0"/>
              <a:t>Φοιτητές</a:t>
            </a:r>
          </a:p>
          <a:p>
            <a:pPr marL="342900" indent="-342900">
              <a:buFontTx/>
              <a:buChar char="-"/>
            </a:pPr>
            <a:r>
              <a:rPr lang="el-GR" dirty="0"/>
              <a:t>Γονείς 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CDB882CD-DD3E-AABB-9083-B3DBDC381839}"/>
              </a:ext>
            </a:extLst>
          </p:cNvPr>
          <p:cNvGrpSpPr/>
          <p:nvPr/>
        </p:nvGrpSpPr>
        <p:grpSpPr>
          <a:xfrm>
            <a:off x="4450413" y="4000519"/>
            <a:ext cx="1504950" cy="762000"/>
            <a:chOff x="1933575" y="4552950"/>
            <a:chExt cx="1504950" cy="762000"/>
          </a:xfrm>
        </p:grpSpPr>
        <p:sp>
          <p:nvSpPr>
            <p:cNvPr id="11" name="Διάγραμμα ροής: Καθυστέρηση 10">
              <a:extLst>
                <a:ext uri="{FF2B5EF4-FFF2-40B4-BE49-F238E27FC236}">
                  <a16:creationId xmlns:a16="http://schemas.microsoft.com/office/drawing/2014/main" id="{93F354F6-A35D-5EBD-2036-7A28342DFF09}"/>
                </a:ext>
              </a:extLst>
            </p:cNvPr>
            <p:cNvSpPr/>
            <p:nvPr/>
          </p:nvSpPr>
          <p:spPr>
            <a:xfrm>
              <a:off x="1933575" y="4552950"/>
              <a:ext cx="1504950" cy="762000"/>
            </a:xfrm>
            <a:prstGeom prst="flowChartDelay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F42E1F-E47B-E832-07BA-EB3524847D2B}"/>
                </a:ext>
              </a:extLst>
            </p:cNvPr>
            <p:cNvSpPr txBox="1"/>
            <p:nvPr/>
          </p:nvSpPr>
          <p:spPr>
            <a:xfrm>
              <a:off x="2176463" y="4693206"/>
              <a:ext cx="962025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l-GR" sz="2400" dirty="0"/>
                <a:t>390+</a:t>
              </a:r>
            </a:p>
          </p:txBody>
        </p:sp>
      </p:grp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6369FE3C-23DA-7F14-E4EB-D23858221DBE}"/>
              </a:ext>
            </a:extLst>
          </p:cNvPr>
          <p:cNvGrpSpPr/>
          <p:nvPr/>
        </p:nvGrpSpPr>
        <p:grpSpPr>
          <a:xfrm>
            <a:off x="7507942" y="3848488"/>
            <a:ext cx="1504950" cy="762000"/>
            <a:chOff x="1933575" y="4552950"/>
            <a:chExt cx="1504950" cy="762000"/>
          </a:xfrm>
          <a:solidFill>
            <a:srgbClr val="002060"/>
          </a:solidFill>
        </p:grpSpPr>
        <p:sp>
          <p:nvSpPr>
            <p:cNvPr id="14" name="Διάγραμμα ροής: Καθυστέρηση 13">
              <a:extLst>
                <a:ext uri="{FF2B5EF4-FFF2-40B4-BE49-F238E27FC236}">
                  <a16:creationId xmlns:a16="http://schemas.microsoft.com/office/drawing/2014/main" id="{8A3FC7B4-D9BB-508A-D1B1-A9F293E29845}"/>
                </a:ext>
              </a:extLst>
            </p:cNvPr>
            <p:cNvSpPr/>
            <p:nvPr/>
          </p:nvSpPr>
          <p:spPr>
            <a:xfrm>
              <a:off x="1933575" y="4552950"/>
              <a:ext cx="1504950" cy="762000"/>
            </a:xfrm>
            <a:prstGeom prst="flowChartDelay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F8D397-2435-D2B3-A12B-93D63E9FE439}"/>
                </a:ext>
              </a:extLst>
            </p:cNvPr>
            <p:cNvSpPr txBox="1"/>
            <p:nvPr/>
          </p:nvSpPr>
          <p:spPr>
            <a:xfrm>
              <a:off x="2176463" y="4693206"/>
              <a:ext cx="962025" cy="46166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l-GR" sz="2400" dirty="0"/>
                <a:t>400+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19858D-3BB3-0FAC-2BBA-5C58B869D843}"/>
              </a:ext>
            </a:extLst>
          </p:cNvPr>
          <p:cNvSpPr txBox="1"/>
          <p:nvPr/>
        </p:nvSpPr>
        <p:spPr>
          <a:xfrm>
            <a:off x="6656667" y="4855519"/>
            <a:ext cx="44780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l-GR" dirty="0"/>
              <a:t>Μαθητές Α’θμιας και Β’θμιας</a:t>
            </a:r>
          </a:p>
          <a:p>
            <a:pPr marL="342900" indent="-342900">
              <a:buFontTx/>
              <a:buChar char="-"/>
            </a:pPr>
            <a:r>
              <a:rPr lang="el-GR" dirty="0"/>
              <a:t>Σχολεία Δεύτερης Ευκαιρίας</a:t>
            </a:r>
          </a:p>
          <a:p>
            <a:pPr marL="342900" indent="-342900">
              <a:buFontTx/>
              <a:buChar char="-"/>
            </a:pPr>
            <a:r>
              <a:rPr lang="el-GR" dirty="0"/>
              <a:t>Κατηχητικά σχολεία ΙΜΡΑ</a:t>
            </a:r>
          </a:p>
          <a:p>
            <a:pPr marL="342900" indent="-342900">
              <a:buFontTx/>
              <a:buChar char="-"/>
            </a:pPr>
            <a:r>
              <a:rPr lang="el-GR" dirty="0"/>
              <a:t>Κοινότητα μεταναστών</a:t>
            </a:r>
          </a:p>
          <a:p>
            <a:pPr marL="342900" indent="-342900">
              <a:buFontTx/>
              <a:buChar char="-"/>
            </a:pPr>
            <a:r>
              <a:rPr lang="el-GR" dirty="0"/>
              <a:t>Αθλητικοί σύλλογοι</a:t>
            </a:r>
          </a:p>
          <a:p>
            <a:pPr marL="342900" indent="-342900">
              <a:buFontTx/>
              <a:buChar char="-"/>
            </a:pPr>
            <a:r>
              <a:rPr lang="el-GR" dirty="0"/>
              <a:t>Σύλλογος ατόμων με Αναπηρία Ρεθύμνου</a:t>
            </a:r>
          </a:p>
          <a:p>
            <a:pPr marL="342900" indent="-342900">
              <a:buFontTx/>
              <a:buChar char="-"/>
            </a:pPr>
            <a:endParaRPr lang="el-GR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21C6073-16C1-7740-9239-69FFD6EC5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69"/>
          <a:stretch/>
        </p:blipFill>
        <p:spPr>
          <a:xfrm>
            <a:off x="8491407" y="-16374"/>
            <a:ext cx="3700593" cy="582691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4A8BC41F-8018-F7EA-576E-D997EFEDA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6" t="64470" b="-1"/>
          <a:stretch/>
        </p:blipFill>
        <p:spPr>
          <a:xfrm>
            <a:off x="-4628" y="43101"/>
            <a:ext cx="3230402" cy="582690"/>
          </a:xfrm>
          <a:prstGeom prst="rect">
            <a:avLst/>
          </a:prstGeom>
        </p:spPr>
      </p:pic>
      <p:sp>
        <p:nvSpPr>
          <p:cNvPr id="20" name="Βέλος: Πεντάγωνο 19">
            <a:extLst>
              <a:ext uri="{FF2B5EF4-FFF2-40B4-BE49-F238E27FC236}">
                <a16:creationId xmlns:a16="http://schemas.microsoft.com/office/drawing/2014/main" id="{E1DF58BA-55EC-BA85-F034-6C1D8F18F5A5}"/>
              </a:ext>
            </a:extLst>
          </p:cNvPr>
          <p:cNvSpPr/>
          <p:nvPr/>
        </p:nvSpPr>
        <p:spPr>
          <a:xfrm>
            <a:off x="9803467" y="1671605"/>
            <a:ext cx="1781175" cy="1276350"/>
          </a:xfrm>
          <a:prstGeom prst="homePlate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/>
              <a:t>1200+</a:t>
            </a:r>
          </a:p>
        </p:txBody>
      </p:sp>
    </p:spTree>
    <p:extLst>
      <p:ext uri="{BB962C8B-B14F-4D97-AF65-F5344CB8AC3E}">
        <p14:creationId xmlns:p14="http://schemas.microsoft.com/office/powerpoint/2010/main" val="124201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8030FD7-3272-E622-4B25-FFD11E988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1" b="45468"/>
          <a:stretch/>
        </p:blipFill>
        <p:spPr>
          <a:xfrm>
            <a:off x="279543" y="3284376"/>
            <a:ext cx="4964262" cy="190177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18D5F92-7C48-2E91-B1B0-E8C9A5BC6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2" b="14241"/>
          <a:stretch/>
        </p:blipFill>
        <p:spPr>
          <a:xfrm>
            <a:off x="4275411" y="5262681"/>
            <a:ext cx="3860883" cy="148324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21C1A52-4DCC-93D8-0177-31D98EA4C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285"/>
          <a:stretch/>
        </p:blipFill>
        <p:spPr>
          <a:xfrm>
            <a:off x="0" y="0"/>
            <a:ext cx="12100056" cy="328437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E157643-660B-6DC4-3931-1567CD835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159" y="3284376"/>
            <a:ext cx="6552546" cy="19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4252BE-478E-69DE-281D-27AFCDDB7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t="64470" b="-1"/>
          <a:stretch/>
        </p:blipFill>
        <p:spPr>
          <a:xfrm>
            <a:off x="7070536" y="0"/>
            <a:ext cx="5121464" cy="923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BAC07-81EA-42B7-1038-97105165D009}"/>
              </a:ext>
            </a:extLst>
          </p:cNvPr>
          <p:cNvSpPr txBox="1"/>
          <p:nvPr/>
        </p:nvSpPr>
        <p:spPr>
          <a:xfrm>
            <a:off x="0" y="0"/>
            <a:ext cx="6718043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300" b="0" u="sng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Επιστημονική Επιτροπή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l-GR" sz="1300" b="1" u="none" strike="noStrike" kern="100" dirty="0"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Αναστασιάδης Παναγιώτης, Καθηγητής ΠΤΔΕ Πανεπιστημίου Κρήτης, Διευθυντής ΕΔΙΒΕΑ, Πρόεδρος της Επιστημονικής Επιτροπής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Σπαντιδάκης Γιάννης, Καθηγητής, Κοσμήτορας σχολής Επιστημών Αγωγής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Σταύρου Δημητρης, Καθηγητής, Πρόεδρος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Χουρδάκης Αντώνης, Καθηγητής ΠΤΔΕ Πανεπιστημίου Κρήτης, Διευθυντής ΚΕΜΕΙΔΕ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Χατζηδάκη Ασπασία, Αν. Καθηγήτρια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Καλογιαννάκη Πέλλα, Καθηγήτρια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Λιοναράκης Αντώνης, </a:t>
            </a:r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ο.Καθηγητής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Ελληνικού Ανοικτού Πανεπιστημίου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Ζαράνης Νίκος, Καθηγητής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Γκιόσος Γιάννης, Αν. Καθηγητής Πανεπιστημίου Αθηνών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Κουτσούμπα Μαρία, Καθηγήτρια Πανεπιστημίου Αθηνών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Κωστούλα Νελλη, Αν. Καθηγήτρια ΠΤΠΕ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Ιβρίντελη Μαρία, </a:t>
            </a:r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Επικ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Καθηγήτρια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Μανούσου Ευαγγελία, </a:t>
            </a:r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Επικ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Καθηγήτρια Ελληνικού  Ανοικτού Πανεπιστημίου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Βασιλούδη Βασιλική, , </a:t>
            </a:r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Επικ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Καθηγήτρια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Καλογιαννάκης Μιχάλης, Καθηγητής ΠΤΠΕ Πανεπιστημίου Θεσσαλίας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Τρούλη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Κάλλια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Επικ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Καθηγήτρια ΠΤΠΕ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Χρηστίδης Κώστας, Ε.Ε.Π. ΠΤΔΕ Πανεπιστημίου Κρήτης, </a:t>
            </a:r>
            <a:r>
              <a:rPr lang="el-GR" sz="13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Επιστημονικός Συνεργάτης ΕΔΙΒΕΑ</a:t>
            </a:r>
          </a:p>
          <a:p>
            <a:pPr algn="l"/>
            <a:r>
              <a:rPr lang="el-GR" sz="1300" b="1" kern="1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Μαυραντωνάκη</a:t>
            </a:r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Κατερίνα, ΕΔΙΠ 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Κλεισαρχάκης Μιχάλης, ΕΔΙΠ 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Χαλκιαδάκης Εμμανουήλ, ΕΔΙΠ 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Σταυρακάκη Μαρία, ΕΔΙΠ  ΠΤΔΕ Πανεπιστημίου Κρήτης</a:t>
            </a:r>
            <a:endParaRPr lang="el-GR" sz="1300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Μουζάκης Χαράλαμπος, Μέλος ΣΕΠ Ελληνικού Ανοικτού Πανεπιστημίου, </a:t>
            </a:r>
            <a:r>
              <a:rPr lang="el-GR" sz="13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Επιστημονικός Συνεργάτης ΕΔΙΒΕΑ</a:t>
            </a: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Φιλιππούσης Γιώργος, Διδάκτορας ΠΤΔΕ Πανεπιστημίου Κρήτης, </a:t>
            </a:r>
            <a:r>
              <a:rPr lang="el-GR" sz="13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Επιστημονικός Συνεργάτης ΕΔΙΒΕΑ</a:t>
            </a:r>
          </a:p>
          <a:p>
            <a:pPr algn="l"/>
            <a:r>
              <a:rPr lang="el-GR" sz="13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Καρβούνης Λάμπρος, Διδάκτορας ΠΤΔΕ Πανεπιστημίου Κρήτης, Επιστημονικός Συνεργάτης ΕΔΙΒΕΑ</a:t>
            </a:r>
          </a:p>
          <a:p>
            <a:pPr algn="l"/>
            <a:r>
              <a:rPr lang="el-GR" sz="13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Κωτσίδης Κώστας, Διδάκτορας ΠΤΔΕ Πανεπιστημίου Κρήτης, Επιστημονικός Συνεργάτης ΕΔΙΒΕΑ</a:t>
            </a: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Σπανουδάκη Αλεξία, υπ. Διδάκτορας  ΠΤΔΕ Πανεπιστημίου Κρήτης, </a:t>
            </a:r>
            <a:r>
              <a:rPr lang="el-GR" sz="13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Επιστημονικός Συνεργάτης ΕΔΙΒΕΑ</a:t>
            </a:r>
          </a:p>
          <a:p>
            <a:pPr algn="l"/>
            <a:r>
              <a:rPr lang="el-GR" sz="13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Συννεφάκης Χρήστος, υπ. Διδάκτορας  ΠΤΔΕ Πανεπιστημίου Κρήτης, </a:t>
            </a:r>
            <a:r>
              <a:rPr lang="el-GR" sz="13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Επιστημονικός Συνεργάτης ΕΔΙΒΕΑ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658C8-B833-C3BC-3C59-9677E5375CF1}"/>
              </a:ext>
            </a:extLst>
          </p:cNvPr>
          <p:cNvSpPr txBox="1"/>
          <p:nvPr/>
        </p:nvSpPr>
        <p:spPr>
          <a:xfrm>
            <a:off x="6698346" y="3294508"/>
            <a:ext cx="54936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sz="1400" b="1" u="sng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Οργανωτική επιτροπή</a:t>
            </a:r>
            <a:endParaRPr lang="el-GR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400" b="1" kern="100" dirty="0">
                <a:effectLst/>
                <a:highlight>
                  <a:srgbClr val="FFFFFF"/>
                </a:highlight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l-GR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Γραμματειακή Υποστήριξη: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Υπεύθυνοι-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ες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Ζουριδάκης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Γιάννης, Σταυρακάκη Μαρία, Πρεντάκη Μαρία, Τζώρτζογλου Κωνσταντίνα, Αλεξία Σπανουδάκη, Ποργιαζίδου Αργυρώ,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Ζουριδάκη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Μαριλένα, Μαλαματένια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Ζαχαριουδάκη</a:t>
            </a:r>
            <a:endParaRPr lang="el-GR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Οργανωτική Υποστήριξη: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Καρνή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Θεοδώρα,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Νταουντάκη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Σοφία,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Βουρβαχάκη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Γαρυφαλιά,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Σιδεροπούλου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Χριστιάννα,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Μιχελακάκη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Μαρία, Κοντογιάννη Μαρία, Μαλαματένια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Ζαχαριουδάκη</a:t>
            </a:r>
            <a:endParaRPr lang="el-GR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Video Editing</a:t>
            </a:r>
            <a:r>
              <a:rPr lang="el-GR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GB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Photos</a:t>
            </a:r>
            <a:r>
              <a:rPr lang="el-GR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Σαλούστρου Κατερίνα,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Βονόρτα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Ελένη, Κωνσταντάκη Δέσποινα,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Γερογιάννη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Ασημίνα,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Κοτσυφού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Θεοδώρα</a:t>
            </a:r>
            <a:endParaRPr lang="el-GR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el-GR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Τεχνική Υποστήριξη / </a:t>
            </a:r>
            <a:r>
              <a:rPr lang="en-GB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Livestreaming</a:t>
            </a:r>
            <a:r>
              <a:rPr lang="el-GR" sz="1400" b="1" u="sng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Βεργεράκης Παναγιώτης,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Κασσωτάκης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Εμμανουήλ, </a:t>
            </a:r>
            <a:r>
              <a:rPr lang="el-GR" sz="1400" b="1" kern="100" dirty="0" err="1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Τσιουδάκης</a:t>
            </a:r>
            <a:r>
              <a:rPr lang="el-GR" sz="1400" b="1" kern="100" dirty="0">
                <a:effectLst/>
                <a:latin typeface="Univers Condensed Light" panose="020B0306020202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Στυλιανός, Φώτης Κολοκοτρώνης</a:t>
            </a:r>
            <a:endParaRPr lang="el-GR" b="1" kern="100" dirty="0">
              <a:effectLst/>
              <a:latin typeface="Univers Condensed Light" panose="020B0306020202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10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0D3F21-2FAA-432C-6B2C-BDDBB41B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59"/>
            <a:ext cx="10515600" cy="3004457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latin typeface="Univers Condensed" panose="020B0506020202050204" pitchFamily="34" charset="0"/>
              </a:rPr>
              <a:t>5</a:t>
            </a:r>
            <a:r>
              <a:rPr lang="en-GB" b="1" dirty="0">
                <a:latin typeface="Univers Condensed" panose="020B0506020202050204" pitchFamily="34" charset="0"/>
              </a:rPr>
              <a:t>o </a:t>
            </a:r>
            <a:r>
              <a:rPr lang="el-GR" b="1" dirty="0">
                <a:latin typeface="Univers Condensed" panose="020B0506020202050204" pitchFamily="34" charset="0"/>
              </a:rPr>
              <a:t>Διεθνές Συνέδριο</a:t>
            </a:r>
            <a:br>
              <a:rPr lang="el-GR" dirty="0">
                <a:latin typeface="Univers Condensed" panose="020B0506020202050204" pitchFamily="34" charset="0"/>
              </a:rPr>
            </a:br>
            <a:r>
              <a:rPr lang="en-GB" sz="3600" dirty="0">
                <a:latin typeface="Univers Condensed" panose="020B0506020202050204" pitchFamily="34" charset="0"/>
              </a:rPr>
              <a:t>Artificial Intelligence – eLearning – eCreativity</a:t>
            </a:r>
            <a:r>
              <a:rPr lang="el-GR" sz="3600" dirty="0">
                <a:latin typeface="Univers Condensed" panose="020B0506020202050204" pitchFamily="34" charset="0"/>
              </a:rPr>
              <a:t> 2024</a:t>
            </a:r>
            <a:endParaRPr lang="el-GR" dirty="0">
              <a:latin typeface="Univers Condensed" panose="020B0506020202050204" pitchFamily="34" charset="0"/>
            </a:endParaRPr>
          </a:p>
        </p:txBody>
      </p:sp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9754BD78-02E8-9F07-7CED-1D34FA24B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049533"/>
              </p:ext>
            </p:extLst>
          </p:nvPr>
        </p:nvGraphicFramePr>
        <p:xfrm>
          <a:off x="0" y="3336448"/>
          <a:ext cx="12029234" cy="3297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1406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459020BF-AE10-A02C-E2F6-D962C317C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94" y="81484"/>
            <a:ext cx="1452073" cy="172693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62D2F17-B5EC-7B54-495E-07109AB68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20" y="3372088"/>
            <a:ext cx="1479905" cy="137680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C6D1BF-4294-D2F7-BDEB-907652937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/>
          <a:stretch/>
        </p:blipFill>
        <p:spPr>
          <a:xfrm>
            <a:off x="7992933" y="4992784"/>
            <a:ext cx="4026147" cy="163492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DE82E39-B3E4-8956-2097-ED713609F7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43" b="72033"/>
          <a:stretch/>
        </p:blipFill>
        <p:spPr>
          <a:xfrm>
            <a:off x="7884000" y="181174"/>
            <a:ext cx="4276506" cy="6096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88A8328-FD2E-E684-6D9A-B52E230944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938" r="72501" b="32814"/>
          <a:stretch/>
        </p:blipFill>
        <p:spPr>
          <a:xfrm>
            <a:off x="7992933" y="1041595"/>
            <a:ext cx="4058640" cy="79248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940CF6A-B551-D48E-9DE7-ECEA79CB2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3" y="2084896"/>
            <a:ext cx="4146726" cy="886508"/>
          </a:xfrm>
          <a:prstGeom prst="rect">
            <a:avLst/>
          </a:prstGeom>
        </p:spPr>
      </p:pic>
      <p:pic>
        <p:nvPicPr>
          <p:cNvPr id="14" name="Picture 2" descr="Το Χαμόγελο του Παιδιού - Βικιπαίδεια">
            <a:extLst>
              <a:ext uri="{FF2B5EF4-FFF2-40B4-BE49-F238E27FC236}">
                <a16:creationId xmlns:a16="http://schemas.microsoft.com/office/drawing/2014/main" id="{C0A1E585-F73C-A77F-71E9-BC38C83C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409" y="3128196"/>
            <a:ext cx="1889671" cy="18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41076D7-2101-E05B-7677-B5333D9009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516" y="2808415"/>
            <a:ext cx="7413881" cy="3821937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5280E95-1104-0624-CDE2-BD7C6C6FB1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2643" b="42456"/>
          <a:stretch/>
        </p:blipFill>
        <p:spPr>
          <a:xfrm>
            <a:off x="1995870" y="227648"/>
            <a:ext cx="4951057" cy="21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03805F3-AF29-81AA-1D89-F450E2F8E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0" b="11615"/>
          <a:stretch/>
        </p:blipFill>
        <p:spPr>
          <a:xfrm>
            <a:off x="269445" y="2562224"/>
            <a:ext cx="11653110" cy="401955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5B84B8C-1FBB-49FE-0278-6DF7C49FD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79" b="15958"/>
          <a:stretch/>
        </p:blipFill>
        <p:spPr>
          <a:xfrm>
            <a:off x="398971" y="0"/>
            <a:ext cx="11633009" cy="16287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F66DE0B-328A-A80C-11E1-8FCB1C453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44" y="2062391"/>
            <a:ext cx="7220023" cy="7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53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4CB7E89-BF3C-FCC7-FC05-AE1C2DCB3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" y="219075"/>
            <a:ext cx="1828800" cy="1982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2ABC8B-2F2F-9B8D-044D-740EA881EC1C}"/>
              </a:ext>
            </a:extLst>
          </p:cNvPr>
          <p:cNvSpPr txBox="1"/>
          <p:nvPr/>
        </p:nvSpPr>
        <p:spPr>
          <a:xfrm>
            <a:off x="2291450" y="2755187"/>
            <a:ext cx="9889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l-GR" sz="3600" dirty="0">
                <a:latin typeface="Univers Condensed" panose="020B0506020202050204" pitchFamily="34" charset="0"/>
              </a:rPr>
              <a:t>Παιδαγωγική Αξιοποίηση της Τεχνητής Νοημοσύνης στην Εκπαίδευση.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l-GR" sz="3600" dirty="0">
                <a:latin typeface="Univers Condensed" panose="020B0506020202050204" pitchFamily="34" charset="0"/>
              </a:rPr>
              <a:t> ΤΠΕ &amp; Σχολική Εξ Αποστάσεως Εκπαίδευση.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l-GR" sz="3600" dirty="0">
                <a:latin typeface="Univers Condensed" panose="020B0506020202050204" pitchFamily="34" charset="0"/>
              </a:rPr>
              <a:t>Ασφαλής και Δημιουργική Αξιοποίηση του Διαδικτύου.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EB5A5CA-0B57-89D1-7A01-D389ADB6B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43" b="42456"/>
          <a:stretch/>
        </p:blipFill>
        <p:spPr>
          <a:xfrm>
            <a:off x="2291450" y="389958"/>
            <a:ext cx="3698912" cy="164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FED3254-5F4A-AAAC-B01C-9507FDA2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237" y="13939"/>
            <a:ext cx="8953500" cy="367952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D4FD919C-5507-9DA6-5656-E7304F89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3" y="0"/>
            <a:ext cx="1608671" cy="2035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092EFB-3D01-F2C6-F8DF-196780176962}"/>
              </a:ext>
            </a:extLst>
          </p:cNvPr>
          <p:cNvSpPr txBox="1"/>
          <p:nvPr/>
        </p:nvSpPr>
        <p:spPr>
          <a:xfrm>
            <a:off x="3050243" y="3911420"/>
            <a:ext cx="8953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002060"/>
                </a:solidFill>
                <a:latin typeface="Univers Condensed" panose="020B0506020202050204" pitchFamily="34" charset="0"/>
              </a:rPr>
              <a:t>Ανθρωποκεντρική Τεχνητή Νοημοσύνη στην Εκπαίδευση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2060"/>
                </a:solidFill>
                <a:latin typeface="Univers Condensed" panose="020B0506020202050204" pitchFamily="34" charset="0"/>
              </a:rPr>
              <a:t>Elearning – </a:t>
            </a:r>
            <a:r>
              <a:rPr lang="el-GR" sz="2800" dirty="0">
                <a:solidFill>
                  <a:srgbClr val="002060"/>
                </a:solidFill>
                <a:latin typeface="Univers Condensed" panose="020B0506020202050204" pitchFamily="34" charset="0"/>
              </a:rPr>
              <a:t>Εξ αποστάσεως εκπαίδευση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002060"/>
                </a:solidFill>
                <a:latin typeface="Univers Condensed" panose="020B0506020202050204" pitchFamily="34" charset="0"/>
              </a:rPr>
              <a:t>Καινοτομία και καλές πρακτικές στην εκπαίδευση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002060"/>
                </a:solidFill>
                <a:latin typeface="Univers Condensed" panose="020B0506020202050204" pitchFamily="34" charset="0"/>
              </a:rPr>
              <a:t>Παρουσίαση καλής πρακτικής: "Erasmus+ ΠΔΕ Κρήτης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2800" dirty="0">
                <a:solidFill>
                  <a:srgbClr val="002060"/>
                </a:solidFill>
                <a:latin typeface="Univers Condensed" panose="020B0506020202050204" pitchFamily="34" charset="0"/>
              </a:rPr>
              <a:t>Χωρική Πληροφορική </a:t>
            </a:r>
            <a:endParaRPr lang="el-GR" sz="2800" dirty="0">
              <a:solidFill>
                <a:srgbClr val="00206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F43556A-4ABD-2058-71FC-E48E66B0E5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43" b="42456"/>
          <a:stretch/>
        </p:blipFill>
        <p:spPr>
          <a:xfrm>
            <a:off x="6953393" y="1446690"/>
            <a:ext cx="5180344" cy="224676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6F760BC-CFBB-7CBE-FB83-4CF3495B8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106" y="2050571"/>
            <a:ext cx="1857881" cy="27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4FD919C-5507-9DA6-5656-E7304F89A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3" y="0"/>
            <a:ext cx="1608671" cy="2035700"/>
          </a:xfrm>
          <a:prstGeom prst="rect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B195BB61-DE10-A3CC-1847-BCE5499A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" y="-1"/>
            <a:ext cx="12091198" cy="611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747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4FD919C-5507-9DA6-5656-E7304F89A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9765"/>
            <a:ext cx="2095682" cy="2651990"/>
          </a:xfrm>
          <a:prstGeom prst="rect">
            <a:avLst/>
          </a:prstGeom>
        </p:spPr>
      </p:pic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39350606-F5A1-D791-8977-58E613E8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0"/>
            <a:ext cx="7789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DA2C7A4-2715-613C-24F2-65C433C80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19" y="2719282"/>
            <a:ext cx="1782583" cy="24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10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4FD919C-5507-9DA6-5656-E7304F89A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69" y="0"/>
            <a:ext cx="2095682" cy="265199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0D5948-F34D-0E34-502C-11D65E46C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50" y="2759046"/>
            <a:ext cx="1478263" cy="253173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0D16A21-0E8E-817B-3CC9-A5BFF9A15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35" y="0"/>
            <a:ext cx="707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0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Κρύσταλλο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6512</TotalTime>
  <Words>471</Words>
  <Application>Microsoft Office PowerPoint</Application>
  <PresentationFormat>Ευρεία οθόνη</PresentationFormat>
  <Paragraphs>66</Paragraphs>
  <Slides>14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Univers Condensed</vt:lpstr>
      <vt:lpstr>Univers Condensed Light</vt:lpstr>
      <vt:lpstr>Wingdings</vt:lpstr>
      <vt:lpstr>Θέμα του Office</vt:lpstr>
      <vt:lpstr>Παρουσίαση του PowerPoint</vt:lpstr>
      <vt:lpstr>5o Διεθνές Συνέδριο Artificial Intelligence – eLearning – eCreativity 2024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Απλοποιημένο</dc:title>
  <dc:creator>Georges Filippousis</dc:creator>
  <cp:lastModifiedBy>Panagiotis Anastasiadis</cp:lastModifiedBy>
  <cp:revision>298</cp:revision>
  <dcterms:created xsi:type="dcterms:W3CDTF">2019-10-07T15:15:28Z</dcterms:created>
  <dcterms:modified xsi:type="dcterms:W3CDTF">2024-05-23T05:20:46Z</dcterms:modified>
</cp:coreProperties>
</file>